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8" r:id="rId2"/>
    <p:sldId id="286" r:id="rId3"/>
    <p:sldId id="310" r:id="rId4"/>
    <p:sldId id="309" r:id="rId5"/>
    <p:sldId id="327" r:id="rId6"/>
    <p:sldId id="328" r:id="rId7"/>
    <p:sldId id="287" r:id="rId8"/>
    <p:sldId id="312" r:id="rId9"/>
    <p:sldId id="313" r:id="rId10"/>
    <p:sldId id="314" r:id="rId11"/>
    <p:sldId id="315" r:id="rId12"/>
    <p:sldId id="316" r:id="rId13"/>
    <p:sldId id="317" r:id="rId14"/>
    <p:sldId id="329" r:id="rId15"/>
    <p:sldId id="331" r:id="rId16"/>
    <p:sldId id="318" r:id="rId17"/>
    <p:sldId id="320" r:id="rId18"/>
    <p:sldId id="303" r:id="rId19"/>
    <p:sldId id="304" r:id="rId20"/>
    <p:sldId id="322" r:id="rId21"/>
    <p:sldId id="306" r:id="rId22"/>
    <p:sldId id="307" r:id="rId23"/>
    <p:sldId id="308" r:id="rId24"/>
    <p:sldId id="330" r:id="rId25"/>
    <p:sldId id="333" r:id="rId26"/>
    <p:sldId id="325" r:id="rId27"/>
    <p:sldId id="324" r:id="rId28"/>
    <p:sldId id="326" r:id="rId29"/>
    <p:sldId id="332" r:id="rId30"/>
    <p:sldId id="334" r:id="rId3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2"/>
    <a:srgbClr val="1A415D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5" autoAdjust="0"/>
    <p:restoredTop sz="94664"/>
  </p:normalViewPr>
  <p:slideViewPr>
    <p:cSldViewPr snapToGrid="0" snapToObjects="1">
      <p:cViewPr varScale="1">
        <p:scale>
          <a:sx n="94" d="100"/>
          <a:sy n="94" d="100"/>
        </p:scale>
        <p:origin x="16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84DCC-B01F-1645-B9BA-5556BEA77317}" type="datetimeFigureOut">
              <a:rPr lang="en-US" smtClean="0"/>
              <a:t>12/18/18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3F054-EC9C-4F41-BB4C-D18CF650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93F054-EC9C-4F41-BB4C-D18CF65055D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55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Y:\IMMAGINE _COORDINATA_2014\PPT\loghi_PNG\01_polimi_centrato_BN_negativo_outli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4" y="395873"/>
            <a:ext cx="1442830" cy="11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ttangolo 125"/>
          <p:cNvSpPr/>
          <p:nvPr userDrawn="1"/>
        </p:nvSpPr>
        <p:spPr>
          <a:xfrm>
            <a:off x="0" y="1834176"/>
            <a:ext cx="9144000" cy="5023823"/>
          </a:xfrm>
          <a:prstGeom prst="rect">
            <a:avLst/>
          </a:prstGeom>
          <a:solidFill>
            <a:srgbClr val="1A41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38482" y="18351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18/12/18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18/12/18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3D4428-27DA-40A2-9A53-86554DC7B964}" type="datetimeFigureOut">
              <a:rPr lang="it-IT" smtClean="0"/>
              <a:pPr/>
              <a:t>18/12/18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B51B2B-FB1A-4EC9-89AB-BE47CA0B2AC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7441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18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229350"/>
            <a:ext cx="9144000" cy="6381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1" name="Picture 3" descr="Y:\IMMAGINE _COORDINATA_2014\PPT\loghi_PNG\03_Polimi_bandiera-1riga_BN_negativo_outli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6262075"/>
            <a:ext cx="3038475" cy="57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3" descr="Y:\IMMAGINE _COORDINATA_2014\PPT\loghi_PNG\03_Polimi_bandiera-1riga_BN_negativo_outli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6262075"/>
            <a:ext cx="3038475" cy="57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18/12/18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18/12/18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18/12/18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18/12/18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18/12/18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18/12/18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18/12/18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280.png"/><Relationship Id="rId9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80" y="242386"/>
            <a:ext cx="3084576" cy="1301496"/>
          </a:xfrm>
          <a:prstGeom prst="rect">
            <a:avLst/>
          </a:prstGeom>
        </p:spPr>
      </p:pic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898341" y="2662608"/>
            <a:ext cx="634975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Object Classiﬁcation and Counting with Count-ception Network</a:t>
            </a: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2909848" y="4618301"/>
            <a:ext cx="634975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2000" noProof="1">
                <a:solidFill>
                  <a:schemeClr val="bg1"/>
                </a:solidFill>
              </a:rPr>
              <a:t>Supervisor: Giacomo Boracchi</a:t>
            </a:r>
          </a:p>
          <a:p>
            <a:r>
              <a:rPr lang="en-US" sz="2000" noProof="1">
                <a:solidFill>
                  <a:schemeClr val="bg1"/>
                </a:solidFill>
              </a:rPr>
              <a:t>Co-supervisor: Diego Carrera</a:t>
            </a:r>
          </a:p>
          <a:p>
            <a:r>
              <a:rPr lang="en-US" altLang="zh-CN" sz="2000" noProof="1">
                <a:solidFill>
                  <a:schemeClr val="bg1"/>
                </a:solidFill>
              </a:rPr>
              <a:t>Author: Zhou Yinan</a:t>
            </a:r>
          </a:p>
          <a:p>
            <a:endParaRPr lang="en-US" sz="20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413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Baseline Approach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85" y="2787572"/>
            <a:ext cx="5599321" cy="3326185"/>
          </a:xfrm>
        </p:spPr>
      </p:pic>
      <p:sp>
        <p:nvSpPr>
          <p:cNvPr id="3" name="文本框 2"/>
          <p:cNvSpPr txBox="1"/>
          <p:nvPr/>
        </p:nvSpPr>
        <p:spPr>
          <a:xfrm>
            <a:off x="6622687" y="4450664"/>
            <a:ext cx="1558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50% accuracy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CAC6A3-A9E3-7542-967E-172F8CE49CFD}"/>
              </a:ext>
            </a:extLst>
          </p:cNvPr>
          <p:cNvSpPr txBox="1"/>
          <p:nvPr/>
        </p:nvSpPr>
        <p:spPr>
          <a:xfrm>
            <a:off x="288521" y="1144905"/>
            <a:ext cx="54374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Train CNN for patch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Inference: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separate whole image into patches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classify each patch with trained CNN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summarize the result for final counting estimate</a:t>
            </a:r>
          </a:p>
        </p:txBody>
      </p:sp>
    </p:spTree>
    <p:extLst>
      <p:ext uri="{BB962C8B-B14F-4D97-AF65-F5344CB8AC3E}">
        <p14:creationId xmlns:p14="http://schemas.microsoft.com/office/powerpoint/2010/main" val="10279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Baseline Approach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860" y="2406225"/>
            <a:ext cx="8323726" cy="3140075"/>
          </a:xfrm>
        </p:spPr>
        <p:txBody>
          <a:bodyPr/>
          <a:lstStyle/>
          <a:p>
            <a:r>
              <a:rPr lang="en-US" dirty="0">
                <a:solidFill>
                  <a:schemeClr val="accent6"/>
                </a:solidFill>
              </a:rPr>
              <a:t>Issues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Assume each sea lion lies in the center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Assume each patch contains at most one sea lion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1958159"/>
              </p:ext>
            </p:extLst>
          </p:nvPr>
        </p:nvGraphicFramePr>
        <p:xfrm>
          <a:off x="288520" y="1349298"/>
          <a:ext cx="8492406" cy="769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84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sea</a:t>
                      </a:r>
                      <a:r>
                        <a:rPr lang="en-US" sz="1400" baseline="0" dirty="0"/>
                        <a:t> lion types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adult</a:t>
                      </a:r>
                      <a:r>
                        <a:rPr lang="en-US" sz="1400" baseline="0" dirty="0"/>
                        <a:t> 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subadult</a:t>
                      </a:r>
                      <a:r>
                        <a:rPr lang="en-US" sz="1400" baseline="0" dirty="0"/>
                        <a:t> 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adult</a:t>
                      </a:r>
                      <a:r>
                        <a:rPr lang="en-US" sz="1400" baseline="0" dirty="0"/>
                        <a:t> females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juveniles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71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avg count</a:t>
                      </a:r>
                      <a:r>
                        <a:rPr lang="en-US" sz="1400" baseline="0" dirty="0"/>
                        <a:t> error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199.75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314.83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3137BF2A-8521-F245-A1C2-62C8AFC0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089" y="3940797"/>
            <a:ext cx="1921725" cy="19217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3C40AE-9D5A-AF49-8BC6-FB45212F7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02" y="3912067"/>
            <a:ext cx="1921725" cy="192172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6D103B-89BF-6F47-A41C-217DD71EB42E}"/>
              </a:ext>
            </a:extLst>
          </p:cNvPr>
          <p:cNvSpPr txBox="1"/>
          <p:nvPr/>
        </p:nvSpPr>
        <p:spPr>
          <a:xfrm>
            <a:off x="2678069" y="4471640"/>
            <a:ext cx="180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sea lion at corner</a:t>
            </a:r>
          </a:p>
          <a:p>
            <a:r>
              <a:rPr lang="en-US" dirty="0"/>
              <a:t>sea lion chopped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5DAD917-DCEC-C045-B295-88A65D016830}"/>
              </a:ext>
            </a:extLst>
          </p:cNvPr>
          <p:cNvSpPr txBox="1"/>
          <p:nvPr/>
        </p:nvSpPr>
        <p:spPr>
          <a:xfrm>
            <a:off x="6792556" y="4471640"/>
            <a:ext cx="2191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three sea lions in one</a:t>
            </a:r>
          </a:p>
          <a:p>
            <a:r>
              <a:rPr lang="en-US" dirty="0"/>
              <a:t>patch</a:t>
            </a:r>
          </a:p>
        </p:txBody>
      </p:sp>
    </p:spTree>
    <p:extLst>
      <p:ext uri="{BB962C8B-B14F-4D97-AF65-F5344CB8AC3E}">
        <p14:creationId xmlns:p14="http://schemas.microsoft.com/office/powerpoint/2010/main" val="259947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Baseline Approach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Modified </a:t>
            </a:r>
            <a:r>
              <a:rPr lang="en-US" b="1" noProof="1"/>
              <a:t>Count-ception</a:t>
            </a:r>
            <a:r>
              <a:rPr lang="en-US" b="1" dirty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28367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Count-ception Network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179" y="979566"/>
            <a:ext cx="8323726" cy="4525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regression network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fully convolutional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/>
              <a:t>optimized for object counting 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96" y="2391890"/>
            <a:ext cx="6596938" cy="288503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970FDFE-C34A-324E-B425-CB174475D12F}"/>
              </a:ext>
            </a:extLst>
          </p:cNvPr>
          <p:cNvSpPr txBox="1"/>
          <p:nvPr/>
        </p:nvSpPr>
        <p:spPr>
          <a:xfrm>
            <a:off x="288520" y="5505529"/>
            <a:ext cx="61711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[1] Joseph Paul Cohen, Henry Z. Lo, and </a:t>
            </a:r>
            <a:r>
              <a:rPr lang="en-US" sz="1400" dirty="0" err="1"/>
              <a:t>Yoshua</a:t>
            </a:r>
            <a:r>
              <a:rPr lang="en-US" sz="1400" dirty="0"/>
              <a:t> </a:t>
            </a:r>
            <a:r>
              <a:rPr lang="en-US" sz="1400" dirty="0" err="1"/>
              <a:t>Bengio</a:t>
            </a:r>
            <a:r>
              <a:rPr lang="en-US" sz="1400" dirty="0"/>
              <a:t>. Count-ception: </a:t>
            </a:r>
          </a:p>
          <a:p>
            <a:r>
              <a:rPr lang="en-US" sz="1400" dirty="0"/>
              <a:t>Counting by fully convolutional redundant counting. </a:t>
            </a:r>
            <a:r>
              <a:rPr lang="en-US" sz="1400" dirty="0" err="1"/>
              <a:t>CoRR</a:t>
            </a:r>
            <a:r>
              <a:rPr lang="en-US" sz="1400" dirty="0"/>
              <a:t>, abs/1703.08710, 2017.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0B779A7-BC16-5F41-8370-3CFE0C5ED32A}"/>
              </a:ext>
            </a:extLst>
          </p:cNvPr>
          <p:cNvSpPr txBox="1"/>
          <p:nvPr/>
        </p:nvSpPr>
        <p:spPr>
          <a:xfrm>
            <a:off x="5372100" y="139166"/>
            <a:ext cx="35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878875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A9C65-56D2-6042-89E5-C88CA84F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Count-ception Network</a:t>
            </a:r>
            <a:endParaRPr 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3CBC32-72B5-3F44-BFF6-F0E709727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882" y="1257475"/>
            <a:ext cx="3636708" cy="4504729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72DA1D6-DD51-9443-B4C4-824542391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143" y="1757713"/>
            <a:ext cx="1765300" cy="17521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254E23E-BBAF-1445-9BA2-33CC71CC2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4143" y="3875171"/>
            <a:ext cx="1765300" cy="173895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3386582-0B7B-C94F-A825-2A64C2002B6B}"/>
              </a:ext>
            </a:extLst>
          </p:cNvPr>
          <p:cNvSpPr txBox="1"/>
          <p:nvPr/>
        </p:nvSpPr>
        <p:spPr>
          <a:xfrm>
            <a:off x="7460166" y="2449110"/>
            <a:ext cx="112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image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A6C415-6342-FE4E-9DB4-5644EAEBB392}"/>
              </a:ext>
            </a:extLst>
          </p:cNvPr>
          <p:cNvSpPr txBox="1"/>
          <p:nvPr/>
        </p:nvSpPr>
        <p:spPr>
          <a:xfrm>
            <a:off x="7460166" y="4653335"/>
            <a:ext cx="10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 map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E48D886-46FE-2944-95E8-632358FF0C9F}"/>
              </a:ext>
            </a:extLst>
          </p:cNvPr>
          <p:cNvSpPr txBox="1"/>
          <p:nvPr/>
        </p:nvSpPr>
        <p:spPr>
          <a:xfrm>
            <a:off x="7495112" y="290366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256 x 256</a:t>
            </a:r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83C697DE-A974-5346-A4C4-FEB825ED16DD}"/>
              </a:ext>
            </a:extLst>
          </p:cNvPr>
          <p:cNvCxnSpPr>
            <a:cxnSpLocks/>
          </p:cNvCxnSpPr>
          <p:nvPr/>
        </p:nvCxnSpPr>
        <p:spPr>
          <a:xfrm>
            <a:off x="388882" y="1587500"/>
            <a:ext cx="9121" cy="235021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9FE50F4-BC7E-E74F-8B14-1B13B5C3FC8C}"/>
              </a:ext>
            </a:extLst>
          </p:cNvPr>
          <p:cNvCxnSpPr>
            <a:cxnSpLocks/>
          </p:cNvCxnSpPr>
          <p:nvPr/>
        </p:nvCxnSpPr>
        <p:spPr>
          <a:xfrm flipV="1">
            <a:off x="388882" y="4406900"/>
            <a:ext cx="0" cy="120722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右中括号 13">
            <a:extLst>
              <a:ext uri="{FF2B5EF4-FFF2-40B4-BE49-F238E27FC236}">
                <a16:creationId xmlns:a16="http://schemas.microsoft.com/office/drawing/2014/main" id="{4E28E118-4BE7-234E-8A00-549C1C300F4D}"/>
              </a:ext>
            </a:extLst>
          </p:cNvPr>
          <p:cNvSpPr/>
          <p:nvPr/>
        </p:nvSpPr>
        <p:spPr>
          <a:xfrm>
            <a:off x="4092963" y="3746500"/>
            <a:ext cx="266700" cy="906835"/>
          </a:xfrm>
          <a:prstGeom prst="rightBracke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708EBA-ACDE-F74A-A9B3-611F78A5A77C}"/>
              </a:ext>
            </a:extLst>
          </p:cNvPr>
          <p:cNvSpPr txBox="1"/>
          <p:nvPr/>
        </p:nvSpPr>
        <p:spPr>
          <a:xfrm>
            <a:off x="4427036" y="4015251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loss</a:t>
            </a:r>
          </a:p>
        </p:txBody>
      </p:sp>
    </p:spTree>
    <p:extLst>
      <p:ext uri="{BB962C8B-B14F-4D97-AF65-F5344CB8AC3E}">
        <p14:creationId xmlns:p14="http://schemas.microsoft.com/office/powerpoint/2010/main" val="178133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440AA4-88D1-CA4D-8D1C-C4049BB45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Count-ception Network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52BECA-7915-C748-9C97-B65BF045A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75" y="2044316"/>
            <a:ext cx="3980654" cy="3950947"/>
          </a:xfrm>
          <a:prstGeom prst="rect">
            <a:avLst/>
          </a:prstGeom>
        </p:spPr>
      </p:pic>
      <p:sp>
        <p:nvSpPr>
          <p:cNvPr id="5" name="框架 4">
            <a:extLst>
              <a:ext uri="{FF2B5EF4-FFF2-40B4-BE49-F238E27FC236}">
                <a16:creationId xmlns:a16="http://schemas.microsoft.com/office/drawing/2014/main" id="{6B8BC1BE-C076-164D-8D94-76A1FB4F5852}"/>
              </a:ext>
            </a:extLst>
          </p:cNvPr>
          <p:cNvSpPr/>
          <p:nvPr/>
        </p:nvSpPr>
        <p:spPr>
          <a:xfrm>
            <a:off x="417175" y="2044316"/>
            <a:ext cx="446315" cy="446315"/>
          </a:xfrm>
          <a:prstGeom prst="frame">
            <a:avLst>
              <a:gd name="adj1" fmla="val 51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A451FD-D9ED-2D43-A14C-A79D94AA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257" y="2044315"/>
            <a:ext cx="4010811" cy="3950947"/>
          </a:xfrm>
          <a:prstGeom prst="rect">
            <a:avLst/>
          </a:prstGeom>
        </p:spPr>
      </p:pic>
      <p:sp>
        <p:nvSpPr>
          <p:cNvPr id="7" name="框架 6">
            <a:extLst>
              <a:ext uri="{FF2B5EF4-FFF2-40B4-BE49-F238E27FC236}">
                <a16:creationId xmlns:a16="http://schemas.microsoft.com/office/drawing/2014/main" id="{B4705F57-CC38-B84F-A431-61692D81A97D}"/>
              </a:ext>
            </a:extLst>
          </p:cNvPr>
          <p:cNvSpPr/>
          <p:nvPr/>
        </p:nvSpPr>
        <p:spPr>
          <a:xfrm>
            <a:off x="4721257" y="2044315"/>
            <a:ext cx="144657" cy="132827"/>
          </a:xfrm>
          <a:prstGeom prst="frame">
            <a:avLst>
              <a:gd name="adj1" fmla="val 518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F1839C-B083-BF4E-88D7-12FFE10B5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797" y="874423"/>
            <a:ext cx="1725404" cy="754571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8E4C2CD5-3FC1-B84F-969E-731C612FFDEA}"/>
              </a:ext>
            </a:extLst>
          </p:cNvPr>
          <p:cNvCxnSpPr/>
          <p:nvPr/>
        </p:nvCxnSpPr>
        <p:spPr>
          <a:xfrm flipH="1">
            <a:off x="640332" y="1502229"/>
            <a:ext cx="1901465" cy="7652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5B69C4DC-2FAF-4F4E-ADCE-09E14C42BD9B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4163786" y="1502229"/>
            <a:ext cx="629800" cy="5420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1566F46E-8137-F04C-9650-C3E28978DA2C}"/>
              </a:ext>
            </a:extLst>
          </p:cNvPr>
          <p:cNvSpPr txBox="1"/>
          <p:nvPr/>
        </p:nvSpPr>
        <p:spPr>
          <a:xfrm>
            <a:off x="71757" y="2158883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32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E931F87-6FAB-CC40-86FF-61A070085175}"/>
              </a:ext>
            </a:extLst>
          </p:cNvPr>
          <p:cNvSpPr txBox="1"/>
          <p:nvPr/>
        </p:nvSpPr>
        <p:spPr>
          <a:xfrm>
            <a:off x="474092" y="1798832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32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356BCE9-4FEE-354B-B620-8353362212BA}"/>
              </a:ext>
            </a:extLst>
          </p:cNvPr>
          <p:cNvSpPr txBox="1"/>
          <p:nvPr/>
        </p:nvSpPr>
        <p:spPr>
          <a:xfrm>
            <a:off x="4488021" y="198646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E894D51-57AD-754E-90FB-19F6679C1F89}"/>
              </a:ext>
            </a:extLst>
          </p:cNvPr>
          <p:cNvSpPr txBox="1"/>
          <p:nvPr/>
        </p:nvSpPr>
        <p:spPr>
          <a:xfrm>
            <a:off x="4721257" y="1800753"/>
            <a:ext cx="4470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0269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4.44444E-6 L 0.01336 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1.11111E-6 L 0.01771 -0.0002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Count-ception Network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179" y="979566"/>
            <a:ext cx="8323726" cy="4525963"/>
          </a:xfrm>
        </p:spPr>
        <p:txBody>
          <a:bodyPr/>
          <a:lstStyle/>
          <a:p>
            <a:r>
              <a:rPr lang="en-US" dirty="0"/>
              <a:t>Target map construction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0" y="2038824"/>
            <a:ext cx="5916755" cy="2030649"/>
          </a:xfrm>
          <a:prstGeom prst="rect">
            <a:avLst/>
          </a:prstGeom>
        </p:spPr>
      </p:pic>
      <p:sp>
        <p:nvSpPr>
          <p:cNvPr id="8" name="上弧形箭头 7"/>
          <p:cNvSpPr/>
          <p:nvPr/>
        </p:nvSpPr>
        <p:spPr>
          <a:xfrm>
            <a:off x="2217424" y="4897238"/>
            <a:ext cx="1947300" cy="528638"/>
          </a:xfrm>
          <a:prstGeom prst="curvedUpArrow">
            <a:avLst>
              <a:gd name="adj1" fmla="val 25000"/>
              <a:gd name="adj2" fmla="val 41776"/>
              <a:gd name="adj3" fmla="val 33108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44711" y="5505529"/>
            <a:ext cx="12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convolution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486525" y="2972871"/>
            <a:ext cx="204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redundant 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520492" y="4796744"/>
                <a:ext cx="3010824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#</m:t>
                      </m:r>
                      <m:r>
                        <a:rPr lang="en-US" b="0" i="1" smtClean="0">
                          <a:latin typeface="Cambria Math" charset="0"/>
                        </a:rPr>
                        <m:t>𝑐𝑜𝑢𝑛𝑡𝑠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𝑠𝑢𝑚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𝑡𝑎𝑟𝑔𝑒𝑡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𝑚𝑎𝑝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92" y="4796744"/>
                <a:ext cx="3010824" cy="5357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E8CC9FCB-19B8-0448-BDD2-88075C8C87F9}"/>
              </a:ext>
            </a:extLst>
          </p:cNvPr>
          <p:cNvSpPr txBox="1"/>
          <p:nvPr/>
        </p:nvSpPr>
        <p:spPr>
          <a:xfrm>
            <a:off x="1066800" y="4220129"/>
            <a:ext cx="1313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dot label image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57ECC1-FA68-2C46-A9C8-B3466F126E49}"/>
              </a:ext>
            </a:extLst>
          </p:cNvPr>
          <p:cNvSpPr txBox="1"/>
          <p:nvPr/>
        </p:nvSpPr>
        <p:spPr>
          <a:xfrm>
            <a:off x="4299348" y="4220129"/>
            <a:ext cx="1357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target heat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64973E-21E7-2F4F-82C1-EAC1220DCAEC}"/>
                  </a:ext>
                </a:extLst>
              </p:cNvPr>
              <p:cNvSpPr txBox="1"/>
              <p:nvPr/>
            </p:nvSpPr>
            <p:spPr>
              <a:xfrm>
                <a:off x="5520492" y="5656185"/>
                <a:ext cx="24366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𝑟𝑒𝑐𝑒𝑝𝑡𝑖𝑣𝑒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𝑓𝑖𝑒𝑙𝑑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𝑠𝑖𝑧𝑒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664973E-21E7-2F4F-82C1-EAC1220DCA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92" y="5656185"/>
                <a:ext cx="2436629" cy="276999"/>
              </a:xfrm>
              <a:prstGeom prst="rect">
                <a:avLst/>
              </a:prstGeom>
              <a:blipFill>
                <a:blip r:embed="rId4"/>
                <a:stretch>
                  <a:fillRect l="-1036" t="-4348" r="-1036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740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Count-ception Network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179" y="1109546"/>
            <a:ext cx="8323726" cy="4525963"/>
          </a:xfrm>
        </p:spPr>
        <p:txBody>
          <a:bodyPr/>
          <a:lstStyle/>
          <a:p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Change convolution filters at the last layer</a:t>
            </a:r>
          </a:p>
          <a:p>
            <a:pPr marL="1200150" lvl="1" indent="-457200"/>
            <a:r>
              <a:rPr lang="en-US" dirty="0"/>
              <a:t>add classification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Insert weight balance layer</a:t>
            </a:r>
          </a:p>
          <a:p>
            <a:pPr marL="1200150" lvl="1" indent="-457200"/>
            <a:r>
              <a:rPr lang="en-US" altLang="zh-CN" dirty="0"/>
              <a:t>deal with sparse object distribution</a:t>
            </a:r>
          </a:p>
          <a:p>
            <a:pPr marL="1200150" lvl="1" indent="-457200"/>
            <a:r>
              <a:rPr lang="en-US" altLang="zh-CN" dirty="0"/>
              <a:t>deal with non-uniform sea lion type distribution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Increase receptive field size</a:t>
            </a:r>
          </a:p>
          <a:p>
            <a:pPr marL="1200150" lvl="1" indent="-457200"/>
            <a:r>
              <a:rPr lang="en-US" dirty="0"/>
              <a:t>from 32x32 to 96x96</a:t>
            </a:r>
          </a:p>
          <a:p>
            <a:pPr marL="1200150" lvl="1" indent="-457200"/>
            <a:r>
              <a:rPr lang="en-US" dirty="0"/>
              <a:t>big enough to cover each sea lion type</a:t>
            </a:r>
          </a:p>
        </p:txBody>
      </p:sp>
    </p:spTree>
    <p:extLst>
      <p:ext uri="{BB962C8B-B14F-4D97-AF65-F5344CB8AC3E}">
        <p14:creationId xmlns:p14="http://schemas.microsoft.com/office/powerpoint/2010/main" val="2040943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Modified Count-ception Network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endParaRPr lang="en-US" altLang="zh-CN" b="1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0" y="2874153"/>
            <a:ext cx="8621748" cy="3136354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297485"/>
              </p:ext>
            </p:extLst>
          </p:nvPr>
        </p:nvGraphicFramePr>
        <p:xfrm>
          <a:off x="288520" y="1148165"/>
          <a:ext cx="8492406" cy="1341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54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1540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545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sea</a:t>
                      </a:r>
                      <a:r>
                        <a:rPr lang="en-US" sz="1400" baseline="0" dirty="0"/>
                        <a:t> lion types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adult</a:t>
                      </a:r>
                      <a:r>
                        <a:rPr lang="en-US" sz="1400" baseline="0" dirty="0"/>
                        <a:t> 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subadult</a:t>
                      </a:r>
                      <a:r>
                        <a:rPr lang="en-US" sz="1400" baseline="0" dirty="0"/>
                        <a:t> 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adult</a:t>
                      </a:r>
                      <a:r>
                        <a:rPr lang="en-US" sz="1400" baseline="0" dirty="0"/>
                        <a:t> females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juveniles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pups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2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Count-ception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count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47.0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6.3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40.0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21.3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2"/>
                          </a:solidFill>
                        </a:rPr>
                        <a:t>35.8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2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baseline </a:t>
                      </a:r>
                    </a:p>
                    <a:p>
                      <a:pPr algn="ctr"/>
                      <a:r>
                        <a:rPr lang="en-US" sz="1400" dirty="0"/>
                        <a:t>count error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25.77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40.98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7.53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199.75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314.82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25386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677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Modified Count-ception Network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" y="3604625"/>
            <a:ext cx="8358528" cy="25417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847209" y="1669390"/>
            <a:ext cx="3371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rPr>
              <a:t>False positive is an issue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from rocks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charset="0"/>
                <a:ea typeface="Arial" charset="0"/>
                <a:cs typeface="Arial" charset="0"/>
              </a:rPr>
              <a:t>from other types of sea lions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59" y="1117106"/>
            <a:ext cx="3437623" cy="230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3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Problem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Baseline Approach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Modified </a:t>
            </a:r>
            <a:r>
              <a:rPr lang="en-US" noProof="1"/>
              <a:t>Count-ception</a:t>
            </a:r>
            <a:r>
              <a:rPr lang="en-US" dirty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and Improvements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Problem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Baseline Approach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Modified </a:t>
            </a:r>
            <a:r>
              <a:rPr lang="en-US" noProof="1"/>
              <a:t>Count-ception</a:t>
            </a:r>
            <a:r>
              <a:rPr lang="en-US" dirty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Conclusion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068947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Conclusions: our contribution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179" y="1221059"/>
            <a:ext cx="8323726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Modified Count-ception network outperforms baseline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Train the network in fully convolutional manner has the following benefits:</a:t>
            </a:r>
          </a:p>
          <a:p>
            <a:pPr marL="1200150" lvl="1" indent="-457200"/>
            <a:r>
              <a:rPr lang="en-US" dirty="0"/>
              <a:t>able to do training with few training data</a:t>
            </a:r>
          </a:p>
          <a:p>
            <a:pPr marL="1200150" lvl="1" indent="-457200"/>
            <a:r>
              <a:rPr lang="en-US" dirty="0"/>
              <a:t>able to deal with sparse heatmaps when weight balance layer is used</a:t>
            </a:r>
          </a:p>
          <a:p>
            <a:pPr marL="1200150" lvl="1" indent="-457200"/>
            <a:r>
              <a:rPr lang="en-US" dirty="0"/>
              <a:t>suits for counting</a:t>
            </a:r>
            <a:r>
              <a:rPr lang="zh-CN" altLang="en-US" dirty="0"/>
              <a:t> </a:t>
            </a:r>
            <a:r>
              <a:rPr lang="en-US" dirty="0"/>
              <a:t>objects</a:t>
            </a:r>
            <a:r>
              <a:rPr lang="zh-CN" altLang="en-US" dirty="0"/>
              <a:t> </a:t>
            </a:r>
            <a:r>
              <a:rPr lang="en-US" dirty="0"/>
              <a:t>which are close to each other</a:t>
            </a:r>
          </a:p>
          <a:p>
            <a:pPr marL="1200150" lvl="1" indent="-457200"/>
            <a:r>
              <a:rPr lang="en-US" dirty="0"/>
              <a:t>a lot faster than the equivalent batch-wise training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Complex backgrounds </a:t>
            </a:r>
            <a:r>
              <a:rPr lang="en-US" altLang="zh-CN" dirty="0">
                <a:solidFill>
                  <a:schemeClr val="accent2"/>
                </a:solidFill>
              </a:rPr>
              <a:t>and false positives</a:t>
            </a:r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chemeClr val="accent2"/>
                </a:solidFill>
              </a:rPr>
              <a:t>Memory consumption is an issue</a:t>
            </a:r>
          </a:p>
          <a:p>
            <a:pPr marL="457200" indent="-457200">
              <a:buFont typeface="+mj-lt"/>
              <a:buAutoNum type="arabicPeriod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019387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Solutions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179" y="1135683"/>
            <a:ext cx="8323726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Tiny similar objects in complex backgrounds</a:t>
            </a:r>
          </a:p>
          <a:p>
            <a:pPr marL="1200150" lvl="1" indent="-457200"/>
            <a:r>
              <a:rPr lang="en-US" altLang="zh-CN" dirty="0">
                <a:solidFill>
                  <a:schemeClr val="accent2"/>
                </a:solidFill>
              </a:rPr>
              <a:t>inherent difficulty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Not so much training info provided, only center dots in the object</a:t>
            </a:r>
          </a:p>
          <a:p>
            <a:pPr marL="1200150" lvl="1" indent="-457200"/>
            <a:r>
              <a:rPr lang="en-US" altLang="zh-CN" dirty="0">
                <a:solidFill>
                  <a:schemeClr val="accent2"/>
                </a:solidFill>
              </a:rPr>
              <a:t>train the network in fully convolutional manner</a:t>
            </a:r>
          </a:p>
          <a:p>
            <a:pPr marL="1200150" lvl="1" indent="-457200"/>
            <a:r>
              <a:rPr lang="en-US" altLang="zh-CN" dirty="0">
                <a:solidFill>
                  <a:schemeClr val="accent2"/>
                </a:solidFill>
              </a:rPr>
              <a:t>implicitly create highly overlapping patches in mini-batch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High resolution images causing memory issue</a:t>
            </a:r>
          </a:p>
          <a:p>
            <a:pPr marL="1200150" lvl="1" indent="-457200"/>
            <a:r>
              <a:rPr lang="en-US" altLang="zh-CN" dirty="0">
                <a:solidFill>
                  <a:schemeClr val="accent2"/>
                </a:solidFill>
              </a:rPr>
              <a:t>each image is separated into 25 parts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Unbalanced sea lion type distribution</a:t>
            </a:r>
          </a:p>
          <a:p>
            <a:pPr marL="1200150" lvl="1" indent="-457200"/>
            <a:r>
              <a:rPr lang="en-US" altLang="zh-CN" dirty="0">
                <a:solidFill>
                  <a:schemeClr val="accent2"/>
                </a:solidFill>
              </a:rPr>
              <a:t>weight balance layer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79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Improvements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High GPU memory to avoid image separation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More complex Count-ception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Spatial correlation in heat maps</a:t>
            </a:r>
          </a:p>
        </p:txBody>
      </p:sp>
    </p:spTree>
    <p:extLst>
      <p:ext uri="{BB962C8B-B14F-4D97-AF65-F5344CB8AC3E}">
        <p14:creationId xmlns:p14="http://schemas.microsoft.com/office/powerpoint/2010/main" val="515408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1AF258-D2A1-104B-BA74-6D229868E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1100014"/>
            <a:ext cx="3887232" cy="2707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017D1A-34C4-A24F-8129-DF4147291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042" y="1100014"/>
            <a:ext cx="3977013" cy="27072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EC97A3-88EA-384E-8511-6DEF68CD68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464" y="3916639"/>
            <a:ext cx="2238232" cy="2238232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B9AF594B-412B-674A-9DCC-A03A4DA32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Sealion detection 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0BBBC67-34DB-F749-9322-59FB73B4BF98}"/>
              </a:ext>
            </a:extLst>
          </p:cNvPr>
          <p:cNvSpPr txBox="1">
            <a:spLocks/>
          </p:cNvSpPr>
          <p:nvPr/>
        </p:nvSpPr>
        <p:spPr>
          <a:xfrm>
            <a:off x="1010936" y="4719674"/>
            <a:ext cx="1799499" cy="6589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Thanks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357116A6-889E-1A40-8E89-05EE8859CC42}"/>
              </a:ext>
            </a:extLst>
          </p:cNvPr>
          <p:cNvSpPr txBox="1">
            <a:spLocks/>
          </p:cNvSpPr>
          <p:nvPr/>
        </p:nvSpPr>
        <p:spPr>
          <a:xfrm>
            <a:off x="6272172" y="4791067"/>
            <a:ext cx="1648146" cy="64105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2897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7E170-C767-0A47-B275-9FF059EB6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0276" y="2486581"/>
            <a:ext cx="4433605" cy="693347"/>
          </a:xfrm>
        </p:spPr>
        <p:txBody>
          <a:bodyPr/>
          <a:lstStyle/>
          <a:p>
            <a:r>
              <a:rPr lang="en-US" dirty="0"/>
              <a:t>Supplement Slides</a:t>
            </a:r>
          </a:p>
        </p:txBody>
      </p:sp>
    </p:spTree>
    <p:extLst>
      <p:ext uri="{BB962C8B-B14F-4D97-AF65-F5344CB8AC3E}">
        <p14:creationId xmlns:p14="http://schemas.microsoft.com/office/powerpoint/2010/main" val="932055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8650228-877A-4B4A-B826-E1E4DB4A7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4182" y="1767356"/>
            <a:ext cx="8231093" cy="3328751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60295886-B1AF-CB47-AB17-A66CFFE12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369D5867-6852-904E-AB14-F82C4467DC0A}"/>
              </a:ext>
            </a:extLst>
          </p:cNvPr>
          <p:cNvSpPr txBox="1">
            <a:spLocks/>
          </p:cNvSpPr>
          <p:nvPr/>
        </p:nvSpPr>
        <p:spPr>
          <a:xfrm>
            <a:off x="328541" y="848897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>
                <a:solidFill>
                  <a:schemeClr val="accent6"/>
                </a:solidFill>
              </a:rPr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41677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513740-AA59-6D4A-9CF5-C35AA53D5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EA99E90-8B93-4E40-8B77-AB885DDE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204" y="1555482"/>
            <a:ext cx="8433000" cy="4031279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B95B232-9803-1148-AB3D-02EC8693DF83}"/>
              </a:ext>
            </a:extLst>
          </p:cNvPr>
          <p:cNvSpPr txBox="1">
            <a:spLocks/>
          </p:cNvSpPr>
          <p:nvPr/>
        </p:nvSpPr>
        <p:spPr>
          <a:xfrm>
            <a:off x="328541" y="848897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>
                <a:solidFill>
                  <a:schemeClr val="accent6"/>
                </a:solidFill>
              </a:rPr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89010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B440C72-6AD8-554E-9DE0-105EE5BB5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41" y="1689297"/>
            <a:ext cx="4343820" cy="4136971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5923EC8D-5F46-C243-B7CF-DE31F512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BD19D8E-AF32-0D46-AEEA-274EAE64F261}"/>
              </a:ext>
            </a:extLst>
          </p:cNvPr>
          <p:cNvSpPr txBox="1">
            <a:spLocks/>
          </p:cNvSpPr>
          <p:nvPr/>
        </p:nvSpPr>
        <p:spPr>
          <a:xfrm>
            <a:off x="328541" y="848897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2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1800" b="0" dirty="0">
                <a:solidFill>
                  <a:schemeClr val="accent6"/>
                </a:solidFill>
              </a:rPr>
              <a:t>Object detection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140B75-3700-A34E-8C1F-4645AC70052B}"/>
              </a:ext>
            </a:extLst>
          </p:cNvPr>
          <p:cNvSpPr txBox="1"/>
          <p:nvPr/>
        </p:nvSpPr>
        <p:spPr>
          <a:xfrm>
            <a:off x="4951526" y="1689297"/>
            <a:ext cx="36788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Multi-objects in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Bounding box to locate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6169DF-0065-154D-860C-2485C79BD73D}"/>
              </a:ext>
            </a:extLst>
          </p:cNvPr>
          <p:cNvSpPr txBox="1"/>
          <p:nvPr/>
        </p:nvSpPr>
        <p:spPr>
          <a:xfrm>
            <a:off x="4975507" y="3414691"/>
            <a:ext cx="36968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</a:rPr>
              <a:t>Our problem</a:t>
            </a:r>
          </a:p>
          <a:p>
            <a:endParaRPr lang="en-US" sz="2000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Focus on multi-object counting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51687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0C28A1-1F5F-2E41-A4A6-CA8341A4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</p:spPr>
        <p:txBody>
          <a:bodyPr/>
          <a:lstStyle/>
          <a:p>
            <a:r>
              <a:rPr lang="en-US" dirty="0"/>
              <a:t>Train Fully Convolutionally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ABD5F6-ED9D-024B-8F81-E19651CAD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175" y="1268559"/>
            <a:ext cx="1765300" cy="1738952"/>
          </a:xfrm>
          <a:prstGeom prst="rect">
            <a:avLst/>
          </a:prstGeom>
        </p:spPr>
      </p:pic>
      <p:sp>
        <p:nvSpPr>
          <p:cNvPr id="7" name="右中括号 6">
            <a:extLst>
              <a:ext uri="{FF2B5EF4-FFF2-40B4-BE49-F238E27FC236}">
                <a16:creationId xmlns:a16="http://schemas.microsoft.com/office/drawing/2014/main" id="{A3E863C8-1CA0-114D-90A8-13459BB5D180}"/>
              </a:ext>
            </a:extLst>
          </p:cNvPr>
          <p:cNvSpPr/>
          <p:nvPr/>
        </p:nvSpPr>
        <p:spPr>
          <a:xfrm rot="5400000">
            <a:off x="2039142" y="2363237"/>
            <a:ext cx="447416" cy="2395959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E2EBE6-FC8F-DB48-AA9D-60290B2236CF}"/>
              </a:ext>
            </a:extLst>
          </p:cNvPr>
          <p:cNvSpPr txBox="1"/>
          <p:nvPr/>
        </p:nvSpPr>
        <p:spPr>
          <a:xfrm>
            <a:off x="2015245" y="3865725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B5EA14-B01C-184C-898D-D218A46214AD}"/>
                  </a:ext>
                </a:extLst>
              </p:cNvPr>
              <p:cNvSpPr txBox="1"/>
              <p:nvPr/>
            </p:nvSpPr>
            <p:spPr>
              <a:xfrm>
                <a:off x="1485900" y="4430130"/>
                <a:ext cx="1778564" cy="348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EB5EA14-B01C-184C-898D-D218A4621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00" y="4430130"/>
                <a:ext cx="1778564" cy="348750"/>
              </a:xfrm>
              <a:prstGeom prst="rect">
                <a:avLst/>
              </a:prstGeom>
              <a:blipFill>
                <a:blip r:embed="rId4"/>
                <a:stretch>
                  <a:fillRect l="-2128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53A75036-DE5E-0546-96C9-AACB63238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560" y="1268559"/>
            <a:ext cx="1765501" cy="173895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850C762-6B34-F845-8F28-1AA6EC71B05D}"/>
              </a:ext>
            </a:extLst>
          </p:cNvPr>
          <p:cNvSpPr txBox="1"/>
          <p:nvPr/>
        </p:nvSpPr>
        <p:spPr>
          <a:xfrm>
            <a:off x="612123" y="2991559"/>
            <a:ext cx="10363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prediction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E41443-AF08-FE4F-BF10-13092FD63932}"/>
              </a:ext>
            </a:extLst>
          </p:cNvPr>
          <p:cNvSpPr txBox="1"/>
          <p:nvPr/>
        </p:nvSpPr>
        <p:spPr>
          <a:xfrm>
            <a:off x="3119294" y="3012999"/>
            <a:ext cx="683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target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EAA7365-F055-EE4A-B1DC-CEE002937613}"/>
                  </a:ext>
                </a:extLst>
              </p:cNvPr>
              <p:cNvSpPr txBox="1"/>
              <p:nvPr/>
            </p:nvSpPr>
            <p:spPr>
              <a:xfrm>
                <a:off x="967713" y="4973953"/>
                <a:ext cx="2609432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EAA7365-F055-EE4A-B1DC-CEE002937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713" y="4973953"/>
                <a:ext cx="2609432" cy="703141"/>
              </a:xfrm>
              <a:prstGeom prst="rect">
                <a:avLst/>
              </a:prstGeom>
              <a:blipFill>
                <a:blip r:embed="rId6"/>
                <a:stretch>
                  <a:fillRect l="-1449" t="-139286" b="-18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>
            <a:extLst>
              <a:ext uri="{FF2B5EF4-FFF2-40B4-BE49-F238E27FC236}">
                <a16:creationId xmlns:a16="http://schemas.microsoft.com/office/drawing/2014/main" id="{2C544E42-CF79-914D-8A70-CACD335B0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8528" y="1268559"/>
            <a:ext cx="1752027" cy="1738952"/>
          </a:xfrm>
          <a:prstGeom prst="rect">
            <a:avLst/>
          </a:prstGeom>
        </p:spPr>
      </p:pic>
      <p:sp>
        <p:nvSpPr>
          <p:cNvPr id="17" name="框架 16">
            <a:extLst>
              <a:ext uri="{FF2B5EF4-FFF2-40B4-BE49-F238E27FC236}">
                <a16:creationId xmlns:a16="http://schemas.microsoft.com/office/drawing/2014/main" id="{20C16259-DADF-D046-901A-C32ABFA52C2A}"/>
              </a:ext>
            </a:extLst>
          </p:cNvPr>
          <p:cNvSpPr/>
          <p:nvPr/>
        </p:nvSpPr>
        <p:spPr>
          <a:xfrm>
            <a:off x="6173732" y="1268559"/>
            <a:ext cx="336834" cy="341522"/>
          </a:xfrm>
          <a:prstGeom prst="frame">
            <a:avLst>
              <a:gd name="adj1" fmla="val 621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框架 17">
            <a:extLst>
              <a:ext uri="{FF2B5EF4-FFF2-40B4-BE49-F238E27FC236}">
                <a16:creationId xmlns:a16="http://schemas.microsoft.com/office/drawing/2014/main" id="{F3195C2A-A052-5247-AA56-E7DFEFCC8ABE}"/>
              </a:ext>
            </a:extLst>
          </p:cNvPr>
          <p:cNvSpPr/>
          <p:nvPr/>
        </p:nvSpPr>
        <p:spPr>
          <a:xfrm>
            <a:off x="2554175" y="1268559"/>
            <a:ext cx="85808" cy="87002"/>
          </a:xfrm>
          <a:prstGeom prst="frame">
            <a:avLst>
              <a:gd name="adj1" fmla="val 6219"/>
            </a:avLst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F5C6FB5B-0793-3A45-91E2-376C8979801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168528" y="4247508"/>
            <a:ext cx="306000" cy="306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B79321E-EA2D-5440-BE0C-9A3DD186CC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474" y="4247508"/>
            <a:ext cx="304800" cy="3048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93B716C-FE47-F34D-8110-7B98614A796E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6635001" y="4247508"/>
            <a:ext cx="306000" cy="30600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DB00CEF5-388D-2246-992C-85BCCAD0E545}"/>
              </a:ext>
            </a:extLst>
          </p:cNvPr>
          <p:cNvSpPr/>
          <p:nvPr/>
        </p:nvSpPr>
        <p:spPr>
          <a:xfrm>
            <a:off x="6240617" y="4688929"/>
            <a:ext cx="80911" cy="80911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AE3A8BC-7164-7747-A545-A92003770309}"/>
              </a:ext>
            </a:extLst>
          </p:cNvPr>
          <p:cNvSpPr/>
          <p:nvPr/>
        </p:nvSpPr>
        <p:spPr>
          <a:xfrm>
            <a:off x="6760979" y="4693365"/>
            <a:ext cx="80911" cy="80911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8EE9D89-0F86-8043-A6C7-70E454E6DE02}"/>
              </a:ext>
            </a:extLst>
          </p:cNvPr>
          <p:cNvSpPr/>
          <p:nvPr/>
        </p:nvSpPr>
        <p:spPr>
          <a:xfrm>
            <a:off x="7240885" y="4688342"/>
            <a:ext cx="80911" cy="8091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F4BB186-9B1A-8047-8945-959CA5D9CB95}"/>
              </a:ext>
            </a:extLst>
          </p:cNvPr>
          <p:cNvSpPr txBox="1"/>
          <p:nvPr/>
        </p:nvSpPr>
        <p:spPr>
          <a:xfrm>
            <a:off x="7566747" y="4135042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76D7B10-6E2A-9E4B-A410-7858CD88E81D}"/>
              </a:ext>
            </a:extLst>
          </p:cNvPr>
          <p:cNvSpPr txBox="1"/>
          <p:nvPr/>
        </p:nvSpPr>
        <p:spPr>
          <a:xfrm>
            <a:off x="7566747" y="4503676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...</a:t>
            </a:r>
          </a:p>
        </p:txBody>
      </p:sp>
      <p:sp>
        <p:nvSpPr>
          <p:cNvPr id="30" name="右中括号 29">
            <a:extLst>
              <a:ext uri="{FF2B5EF4-FFF2-40B4-BE49-F238E27FC236}">
                <a16:creationId xmlns:a16="http://schemas.microsoft.com/office/drawing/2014/main" id="{A28B11CE-E820-0642-B115-CC6BEEAA208C}"/>
              </a:ext>
            </a:extLst>
          </p:cNvPr>
          <p:cNvSpPr/>
          <p:nvPr/>
        </p:nvSpPr>
        <p:spPr>
          <a:xfrm rot="5400000">
            <a:off x="6870440" y="4384580"/>
            <a:ext cx="337328" cy="1596974"/>
          </a:xfrm>
          <a:prstGeom prst="righ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FD70C87-4DDE-8D42-9F20-FEA4C5BAC07F}"/>
              </a:ext>
            </a:extLst>
          </p:cNvPr>
          <p:cNvSpPr txBox="1"/>
          <p:nvPr/>
        </p:nvSpPr>
        <p:spPr>
          <a:xfrm>
            <a:off x="6567106" y="5492428"/>
            <a:ext cx="119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mini-batch</a:t>
            </a:r>
          </a:p>
        </p:txBody>
      </p:sp>
      <p:sp>
        <p:nvSpPr>
          <p:cNvPr id="33" name="等于 32">
            <a:extLst>
              <a:ext uri="{FF2B5EF4-FFF2-40B4-BE49-F238E27FC236}">
                <a16:creationId xmlns:a16="http://schemas.microsoft.com/office/drawing/2014/main" id="{1D71E1B2-81D0-D947-AD4F-39BDEE7CC7F3}"/>
              </a:ext>
            </a:extLst>
          </p:cNvPr>
          <p:cNvSpPr/>
          <p:nvPr/>
        </p:nvSpPr>
        <p:spPr>
          <a:xfrm>
            <a:off x="4299807" y="4688342"/>
            <a:ext cx="833377" cy="478025"/>
          </a:xfrm>
          <a:prstGeom prst="mathEqual">
            <a:avLst>
              <a:gd name="adj1" fmla="val 13834"/>
              <a:gd name="adj2" fmla="val 4081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1BA3B3B-4DE6-794F-BFC0-9E57A174F54B}"/>
              </a:ext>
            </a:extLst>
          </p:cNvPr>
          <p:cNvSpPr txBox="1"/>
          <p:nvPr/>
        </p:nvSpPr>
        <p:spPr>
          <a:xfrm>
            <a:off x="6360136" y="3022551"/>
            <a:ext cx="1357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original image</a:t>
            </a:r>
          </a:p>
        </p:txBody>
      </p:sp>
    </p:spTree>
    <p:extLst>
      <p:ext uri="{BB962C8B-B14F-4D97-AF65-F5344CB8AC3E}">
        <p14:creationId xmlns:p14="http://schemas.microsoft.com/office/powerpoint/2010/main" val="43933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  <p:bldP spid="32" grpId="0"/>
      <p:bldP spid="3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72300"/>
          </a:xfrm>
        </p:spPr>
      </p:pic>
      <p:sp>
        <p:nvSpPr>
          <p:cNvPr id="5" name="文本框 4"/>
          <p:cNvSpPr txBox="1"/>
          <p:nvPr/>
        </p:nvSpPr>
        <p:spPr>
          <a:xfrm>
            <a:off x="165857" y="1189812"/>
            <a:ext cx="22349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adult males = 9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subadult males = 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adult females = 76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juveniles = 4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pups = 51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8157" y="31842"/>
            <a:ext cx="73612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Estimate the number of different types of sea lions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0D9137-7900-464B-8A02-90A4C7C37D50}"/>
              </a:ext>
            </a:extLst>
          </p:cNvPr>
          <p:cNvSpPr txBox="1"/>
          <p:nvPr/>
        </p:nvSpPr>
        <p:spPr>
          <a:xfrm>
            <a:off x="165857" y="3215617"/>
            <a:ext cx="34095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947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 resolution: 4K x 3K , 6 MB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little training info</a:t>
            </a:r>
          </a:p>
        </p:txBody>
      </p:sp>
      <p:sp>
        <p:nvSpPr>
          <p:cNvPr id="9" name="框架 8">
            <a:extLst>
              <a:ext uri="{FF2B5EF4-FFF2-40B4-BE49-F238E27FC236}">
                <a16:creationId xmlns:a16="http://schemas.microsoft.com/office/drawing/2014/main" id="{1A6B11AD-923C-8443-B686-A3D15E48BC68}"/>
              </a:ext>
            </a:extLst>
          </p:cNvPr>
          <p:cNvSpPr/>
          <p:nvPr/>
        </p:nvSpPr>
        <p:spPr>
          <a:xfrm>
            <a:off x="3768766" y="2475571"/>
            <a:ext cx="1383097" cy="1302072"/>
          </a:xfrm>
          <a:prstGeom prst="frame">
            <a:avLst>
              <a:gd name="adj1" fmla="val 2016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553FC2-A88D-FF41-8487-9FBB0204A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530" y="594906"/>
            <a:ext cx="2170800" cy="1595407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E20FE6B-472A-B64B-9927-3156565B6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530" y="3161763"/>
            <a:ext cx="2170800" cy="1507960"/>
          </a:xfrm>
          <a:prstGeom prst="rect">
            <a:avLst/>
          </a:prstGeom>
          <a:ln w="25400">
            <a:solidFill>
              <a:srgbClr val="C00000"/>
            </a:solidFill>
          </a:ln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51971CA-6CD5-B147-8F01-E9D46416821B}"/>
              </a:ext>
            </a:extLst>
          </p:cNvPr>
          <p:cNvCxnSpPr/>
          <p:nvPr/>
        </p:nvCxnSpPr>
        <p:spPr>
          <a:xfrm flipV="1">
            <a:off x="5274322" y="1392609"/>
            <a:ext cx="691580" cy="97145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660C153E-455C-E840-B87D-F8EA6A2BC19F}"/>
              </a:ext>
            </a:extLst>
          </p:cNvPr>
          <p:cNvCxnSpPr>
            <a:cxnSpLocks/>
          </p:cNvCxnSpPr>
          <p:nvPr/>
        </p:nvCxnSpPr>
        <p:spPr>
          <a:xfrm>
            <a:off x="5274322" y="3161763"/>
            <a:ext cx="691580" cy="6158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E2CF90CF-48D9-5D45-97AD-08044A9EF13A}"/>
              </a:ext>
            </a:extLst>
          </p:cNvPr>
          <p:cNvSpPr txBox="1"/>
          <p:nvPr/>
        </p:nvSpPr>
        <p:spPr>
          <a:xfrm>
            <a:off x="6614612" y="2225559"/>
            <a:ext cx="10666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original image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38735C9-A9F6-B445-BE7C-A0C8D723FE5E}"/>
              </a:ext>
            </a:extLst>
          </p:cNvPr>
          <p:cNvSpPr txBox="1"/>
          <p:nvPr/>
        </p:nvSpPr>
        <p:spPr>
          <a:xfrm>
            <a:off x="6679932" y="4669723"/>
            <a:ext cx="1149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dot label image</a:t>
            </a:r>
          </a:p>
        </p:txBody>
      </p:sp>
    </p:spTree>
    <p:extLst>
      <p:ext uri="{BB962C8B-B14F-4D97-AF65-F5344CB8AC3E}">
        <p14:creationId xmlns:p14="http://schemas.microsoft.com/office/powerpoint/2010/main" val="1526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55170A-1B7E-614A-B2B1-63AE7B865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 Balance Layer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5A39D5-E28D-104C-8AB7-0BD3CBC24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21" y="979566"/>
            <a:ext cx="5975801" cy="32770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FBA5F7-79C8-7948-BA77-A0BEC3E65482}"/>
                  </a:ext>
                </a:extLst>
              </p:cNvPr>
              <p:cNvSpPr txBox="1"/>
              <p:nvPr/>
            </p:nvSpPr>
            <p:spPr>
              <a:xfrm>
                <a:off x="7103659" y="2341093"/>
                <a:ext cx="659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1FBA5F7-79C8-7948-BA77-A0BEC3E65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659" y="2341093"/>
                <a:ext cx="659155" cy="276999"/>
              </a:xfrm>
              <a:prstGeom prst="rect">
                <a:avLst/>
              </a:prstGeom>
              <a:blipFill>
                <a:blip r:embed="rId3"/>
                <a:stretch>
                  <a:fillRect l="-1887" r="-754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010420-DDC7-F645-8C2C-FE2C02D59D42}"/>
                  </a:ext>
                </a:extLst>
              </p:cNvPr>
              <p:cNvSpPr txBox="1"/>
              <p:nvPr/>
            </p:nvSpPr>
            <p:spPr>
              <a:xfrm>
                <a:off x="1497857" y="4748268"/>
                <a:ext cx="2222019" cy="3487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010420-DDC7-F645-8C2C-FE2C02D59D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7857" y="4748268"/>
                <a:ext cx="2222019" cy="348750"/>
              </a:xfrm>
              <a:prstGeom prst="rect">
                <a:avLst/>
              </a:prstGeom>
              <a:blipFill>
                <a:blip r:embed="rId4"/>
                <a:stretch>
                  <a:fillRect l="-1705" r="-113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69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Challenges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179" y="979566"/>
            <a:ext cx="8323726" cy="4525963"/>
          </a:xfrm>
          <a:ln>
            <a:noFill/>
          </a:ln>
        </p:spPr>
        <p:txBody>
          <a:bodyPr/>
          <a:lstStyle/>
          <a:p>
            <a:endParaRPr lang="en-US" dirty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Tiny similar objects in complex backgrounds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Not so much training info provided, only center dots in the object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High resolution images causing memory issue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Unbalanced sea lion type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9854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EC9D9-D2D9-4341-B6D2-73FEC11D5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2FDC93-2223-DA4E-9C5B-56EB05DA1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031" y="984889"/>
            <a:ext cx="1469848" cy="14698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AB5F8D2-7315-0B4A-BA01-71690968D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27" y="979566"/>
            <a:ext cx="1462552" cy="14625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88074BB-21F6-944C-89CE-1640C62E2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545" y="990211"/>
            <a:ext cx="1464526" cy="146452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872AEE-4827-A147-A2C3-2E8161C2A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512" y="984888"/>
            <a:ext cx="1469849" cy="146984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2260D0-8094-F34B-A87D-D78F978A38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661" y="972269"/>
            <a:ext cx="1469849" cy="146984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740BDCB-13CC-144D-AEA8-943F76BC2277}"/>
              </a:ext>
            </a:extLst>
          </p:cNvPr>
          <p:cNvSpPr txBox="1"/>
          <p:nvPr/>
        </p:nvSpPr>
        <p:spPr>
          <a:xfrm>
            <a:off x="673589" y="2454736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adult males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1AFDA43-2908-FF43-B809-D14CDDD254AF}"/>
              </a:ext>
            </a:extLst>
          </p:cNvPr>
          <p:cNvSpPr txBox="1"/>
          <p:nvPr/>
        </p:nvSpPr>
        <p:spPr>
          <a:xfrm>
            <a:off x="2205787" y="2465382"/>
            <a:ext cx="11320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subadult males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366420-E7E8-1E44-8F6B-DF8186211290}"/>
              </a:ext>
            </a:extLst>
          </p:cNvPr>
          <p:cNvSpPr txBox="1"/>
          <p:nvPr/>
        </p:nvSpPr>
        <p:spPr>
          <a:xfrm>
            <a:off x="3886490" y="2465382"/>
            <a:ext cx="10304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adult females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80B7049-E404-6E48-AA8C-07475A9AF741}"/>
              </a:ext>
            </a:extLst>
          </p:cNvPr>
          <p:cNvSpPr txBox="1"/>
          <p:nvPr/>
        </p:nvSpPr>
        <p:spPr>
          <a:xfrm>
            <a:off x="5699123" y="2465382"/>
            <a:ext cx="734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juveniles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DFC2E5D-9F55-A944-B1B8-48F3CDB69FD1}"/>
              </a:ext>
            </a:extLst>
          </p:cNvPr>
          <p:cNvSpPr txBox="1"/>
          <p:nvPr/>
        </p:nvSpPr>
        <p:spPr>
          <a:xfrm>
            <a:off x="7515954" y="2442118"/>
            <a:ext cx="485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pups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9D479D80-1431-E44B-BD3E-436F0A8CF0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02037"/>
            <a:ext cx="5760159" cy="308290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BE8B77F6-018E-4B42-9ADB-0049078E77BE}"/>
              </a:ext>
            </a:extLst>
          </p:cNvPr>
          <p:cNvSpPr txBox="1"/>
          <p:nvPr/>
        </p:nvSpPr>
        <p:spPr>
          <a:xfrm>
            <a:off x="5564879" y="3904670"/>
            <a:ext cx="3579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unbalanced sea lion type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sparse object distribution</a:t>
            </a:r>
          </a:p>
        </p:txBody>
      </p:sp>
    </p:spTree>
    <p:extLst>
      <p:ext uri="{BB962C8B-B14F-4D97-AF65-F5344CB8AC3E}">
        <p14:creationId xmlns:p14="http://schemas.microsoft.com/office/powerpoint/2010/main" val="232417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1CF07FE-BF56-8040-952E-2805B55BF41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CF5B01-2ED7-5143-8981-CBC86A46FC45}"/>
              </a:ext>
            </a:extLst>
          </p:cNvPr>
          <p:cNvSpPr txBox="1"/>
          <p:nvPr/>
        </p:nvSpPr>
        <p:spPr>
          <a:xfrm>
            <a:off x="266218" y="386924"/>
            <a:ext cx="22349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adult males =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subadult males = 4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adult females = 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juveniles = 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pups = 0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E9EDF4-AE12-474D-8C24-6674C7DE1779}"/>
              </a:ext>
            </a:extLst>
          </p:cNvPr>
          <p:cNvSpPr txBox="1"/>
          <p:nvPr/>
        </p:nvSpPr>
        <p:spPr>
          <a:xfrm>
            <a:off x="266218" y="2251176"/>
            <a:ext cx="276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size: 8.4 MB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dimension: 5616 x 3744 </a:t>
            </a:r>
          </a:p>
        </p:txBody>
      </p:sp>
    </p:spTree>
    <p:extLst>
      <p:ext uri="{BB962C8B-B14F-4D97-AF65-F5344CB8AC3E}">
        <p14:creationId xmlns:p14="http://schemas.microsoft.com/office/powerpoint/2010/main" val="2251767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 Formation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/>
              <a:t>Scenario</a:t>
            </a:r>
            <a:r>
              <a:rPr lang="en-US" dirty="0"/>
              <a:t>: five types of sea lions in high resolution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Goal</a:t>
            </a:r>
            <a:r>
              <a:rPr lang="en-US" dirty="0"/>
              <a:t>: </a:t>
            </a:r>
            <a:r>
              <a:rPr lang="en-US" altLang="zh-CN" dirty="0"/>
              <a:t>estimate the number of each type of sea lion in testing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Thesis</a:t>
            </a:r>
            <a:r>
              <a:rPr lang="en-US" dirty="0"/>
              <a:t>: </a:t>
            </a:r>
            <a:r>
              <a:rPr lang="en-US" dirty="0">
                <a:solidFill>
                  <a:srgbClr val="C00000"/>
                </a:solidFill>
              </a:rPr>
              <a:t>object classification </a:t>
            </a:r>
            <a:r>
              <a:rPr lang="en-US" dirty="0"/>
              <a:t>+ </a:t>
            </a:r>
            <a:r>
              <a:rPr lang="en-US" dirty="0">
                <a:solidFill>
                  <a:srgbClr val="C00000"/>
                </a:solidFill>
              </a:rPr>
              <a:t>object counting </a:t>
            </a:r>
            <a:r>
              <a:rPr lang="en-US" dirty="0"/>
              <a:t>with deep learning architecture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/>
              <a:t>Usage</a:t>
            </a:r>
            <a:r>
              <a:rPr lang="en-US" dirty="0"/>
              <a:t>: automate preliminary information gathering for various researches, for example endangered animal protection, biological imaging analysis...</a:t>
            </a:r>
          </a:p>
          <a:p>
            <a:pPr marL="342900" indent="-342900">
              <a:buFont typeface="Arial" charset="0"/>
              <a:buChar char="•"/>
            </a:pP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613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Background and Problem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A</a:t>
            </a:r>
            <a:r>
              <a:rPr lang="zh-CN" altLang="en-US" b="1" dirty="0"/>
              <a:t> </a:t>
            </a:r>
            <a:r>
              <a:rPr lang="en-US" altLang="zh-CN" b="1" dirty="0"/>
              <a:t>Baseline Approach</a:t>
            </a:r>
            <a:endParaRPr lang="en-US" b="1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Modified </a:t>
            </a:r>
            <a:r>
              <a:rPr lang="en-US" noProof="1"/>
              <a:t>Count-ception</a:t>
            </a:r>
            <a:r>
              <a:rPr lang="en-US" dirty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Conclusion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6333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Baseline Approach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179" y="1131849"/>
            <a:ext cx="8323726" cy="4525963"/>
          </a:xfrm>
        </p:spPr>
        <p:txBody>
          <a:bodyPr/>
          <a:lstStyle/>
          <a:p>
            <a:r>
              <a:rPr lang="en-US" dirty="0"/>
              <a:t>Patch extraction and classification with convolutional neural network (CNN)</a:t>
            </a:r>
          </a:p>
          <a:p>
            <a:endParaRPr lang="en-US" dirty="0"/>
          </a:p>
          <a:p>
            <a:r>
              <a:rPr lang="en-US" dirty="0">
                <a:solidFill>
                  <a:schemeClr val="accent6"/>
                </a:solidFill>
              </a:rPr>
              <a:t>Dataset Construction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Blob detection to get color dot coordinates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Patch extraction from original images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D2E6A5-9788-FF4D-B86C-EE5903AE5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98" y="3724353"/>
            <a:ext cx="2067461" cy="1933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BE8C51-6F1A-E445-B473-337BB2A05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77" y="3724353"/>
            <a:ext cx="1807272" cy="1906755"/>
          </a:xfrm>
          <a:prstGeom prst="rect">
            <a:avLst/>
          </a:prstGeom>
        </p:spPr>
      </p:pic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AA24222E-9939-E54E-B69B-202208BD58CE}"/>
              </a:ext>
            </a:extLst>
          </p:cNvPr>
          <p:cNvCxnSpPr>
            <a:cxnSpLocks/>
          </p:cNvCxnSpPr>
          <p:nvPr/>
        </p:nvCxnSpPr>
        <p:spPr>
          <a:xfrm>
            <a:off x="2798956" y="4594302"/>
            <a:ext cx="11374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1612BD49-D7B7-8948-B6E7-64F3C83CAD95}"/>
              </a:ext>
            </a:extLst>
          </p:cNvPr>
          <p:cNvSpPr txBox="1"/>
          <p:nvPr/>
        </p:nvSpPr>
        <p:spPr>
          <a:xfrm>
            <a:off x="2904484" y="4241161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(223, 2560)</a:t>
            </a:r>
          </a:p>
        </p:txBody>
      </p:sp>
      <p:sp>
        <p:nvSpPr>
          <p:cNvPr id="13" name="框架 12">
            <a:extLst>
              <a:ext uri="{FF2B5EF4-FFF2-40B4-BE49-F238E27FC236}">
                <a16:creationId xmlns:a16="http://schemas.microsoft.com/office/drawing/2014/main" id="{FBD6876E-5B16-BA44-B3F7-38C4F73B1D01}"/>
              </a:ext>
            </a:extLst>
          </p:cNvPr>
          <p:cNvSpPr/>
          <p:nvPr/>
        </p:nvSpPr>
        <p:spPr>
          <a:xfrm>
            <a:off x="4535481" y="4177951"/>
            <a:ext cx="810117" cy="806614"/>
          </a:xfrm>
          <a:prstGeom prst="frame">
            <a:avLst>
              <a:gd name="adj1" fmla="val 6315"/>
            </a:avLst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509BCB9-025E-8043-A83E-BD34B54C1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3733" y="4130365"/>
            <a:ext cx="825727" cy="854200"/>
          </a:xfrm>
          <a:prstGeom prst="rect">
            <a:avLst/>
          </a:prstGeom>
        </p:spPr>
      </p:pic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18430A10-1F41-7A48-B9ED-2ABE84FA2FB8}"/>
              </a:ext>
            </a:extLst>
          </p:cNvPr>
          <p:cNvCxnSpPr>
            <a:cxnSpLocks/>
          </p:cNvCxnSpPr>
          <p:nvPr/>
        </p:nvCxnSpPr>
        <p:spPr>
          <a:xfrm>
            <a:off x="6029092" y="4536745"/>
            <a:ext cx="11374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E3B8174-7DDB-6C40-B230-1E792383C6B6}"/>
              </a:ext>
            </a:extLst>
          </p:cNvPr>
          <p:cNvSpPr txBox="1"/>
          <p:nvPr/>
        </p:nvSpPr>
        <p:spPr>
          <a:xfrm>
            <a:off x="8313799" y="4416120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96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C617AAA-D1F7-494A-84E5-0ADEE7873B3F}"/>
              </a:ext>
            </a:extLst>
          </p:cNvPr>
          <p:cNvSpPr txBox="1"/>
          <p:nvPr/>
        </p:nvSpPr>
        <p:spPr>
          <a:xfrm>
            <a:off x="7682128" y="5006043"/>
            <a:ext cx="328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96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46C3434-30EE-0746-B820-97415F0947FB}"/>
              </a:ext>
            </a:extLst>
          </p:cNvPr>
          <p:cNvSpPr txBox="1"/>
          <p:nvPr/>
        </p:nvSpPr>
        <p:spPr>
          <a:xfrm>
            <a:off x="1020764" y="5657812"/>
            <a:ext cx="1313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dot label image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15B8731-0893-AB46-AF79-0A195A94A797}"/>
              </a:ext>
            </a:extLst>
          </p:cNvPr>
          <p:cNvSpPr txBox="1"/>
          <p:nvPr/>
        </p:nvSpPr>
        <p:spPr>
          <a:xfrm>
            <a:off x="4367349" y="5656206"/>
            <a:ext cx="1313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dot label image</a:t>
            </a:r>
          </a:p>
        </p:txBody>
      </p:sp>
    </p:spTree>
    <p:extLst>
      <p:ext uri="{BB962C8B-B14F-4D97-AF65-F5344CB8AC3E}">
        <p14:creationId xmlns:p14="http://schemas.microsoft.com/office/powerpoint/2010/main" val="181376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7" grpId="0"/>
      <p:bldP spid="18" grpId="0"/>
      <p:bldP spid="20" grpId="0"/>
    </p:bld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2164</TotalTime>
  <Words>756</Words>
  <Application>Microsoft Macintosh PowerPoint</Application>
  <PresentationFormat>全屏显示(4:3)</PresentationFormat>
  <Paragraphs>212</Paragraphs>
  <Slides>30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DengXian</vt:lpstr>
      <vt:lpstr>宋体</vt:lpstr>
      <vt:lpstr>Arial</vt:lpstr>
      <vt:lpstr>Calibri</vt:lpstr>
      <vt:lpstr>Cambria Math</vt:lpstr>
      <vt:lpstr>Wingdings</vt:lpstr>
      <vt:lpstr>POLI</vt:lpstr>
      <vt:lpstr>PowerPoint 演示文稿</vt:lpstr>
      <vt:lpstr>Index</vt:lpstr>
      <vt:lpstr>PowerPoint 演示文稿</vt:lpstr>
      <vt:lpstr>Challenges</vt:lpstr>
      <vt:lpstr>Challenges</vt:lpstr>
      <vt:lpstr>PowerPoint 演示文稿</vt:lpstr>
      <vt:lpstr>Problem Formation</vt:lpstr>
      <vt:lpstr>Index</vt:lpstr>
      <vt:lpstr>A Baseline Approach</vt:lpstr>
      <vt:lpstr>A Baseline Approach</vt:lpstr>
      <vt:lpstr>A Baseline Approach</vt:lpstr>
      <vt:lpstr>Index</vt:lpstr>
      <vt:lpstr>Count-ception Network</vt:lpstr>
      <vt:lpstr>Count-ception Network</vt:lpstr>
      <vt:lpstr>Count-ception Network</vt:lpstr>
      <vt:lpstr>Count-ception Network</vt:lpstr>
      <vt:lpstr>Modified Count-ception Network</vt:lpstr>
      <vt:lpstr>Modified Count-ception Network</vt:lpstr>
      <vt:lpstr>Modified Count-ception Network</vt:lpstr>
      <vt:lpstr>Index</vt:lpstr>
      <vt:lpstr>Conclusions: our contribution</vt:lpstr>
      <vt:lpstr>Challenge Solutions</vt:lpstr>
      <vt:lpstr>Further Improvements</vt:lpstr>
      <vt:lpstr>Sealion detection </vt:lpstr>
      <vt:lpstr>Supplement Slides</vt:lpstr>
      <vt:lpstr>Background</vt:lpstr>
      <vt:lpstr>Background</vt:lpstr>
      <vt:lpstr>Background</vt:lpstr>
      <vt:lpstr>Train Fully Convolutionally</vt:lpstr>
      <vt:lpstr>Weight Balance Layer</vt:lpstr>
    </vt:vector>
  </TitlesOfParts>
  <Company>Area Servizi ICT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Yinan Zhou</cp:lastModifiedBy>
  <cp:revision>298</cp:revision>
  <dcterms:created xsi:type="dcterms:W3CDTF">2015-05-26T12:27:57Z</dcterms:created>
  <dcterms:modified xsi:type="dcterms:W3CDTF">2018-12-18T18:37:45Z</dcterms:modified>
</cp:coreProperties>
</file>